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80" r:id="rId4"/>
    <p:sldId id="278" r:id="rId5"/>
    <p:sldId id="279" r:id="rId6"/>
    <p:sldId id="281" r:id="rId7"/>
    <p:sldId id="268" r:id="rId8"/>
    <p:sldId id="258" r:id="rId9"/>
    <p:sldId id="260" r:id="rId10"/>
    <p:sldId id="259" r:id="rId11"/>
    <p:sldId id="269" r:id="rId12"/>
    <p:sldId id="261" r:id="rId13"/>
    <p:sldId id="262" r:id="rId14"/>
    <p:sldId id="264" r:id="rId15"/>
    <p:sldId id="265" r:id="rId16"/>
    <p:sldId id="266" r:id="rId17"/>
    <p:sldId id="267" r:id="rId18"/>
    <p:sldId id="275" r:id="rId19"/>
    <p:sldId id="270" r:id="rId20"/>
    <p:sldId id="271" r:id="rId21"/>
    <p:sldId id="272" r:id="rId22"/>
    <p:sldId id="274" r:id="rId23"/>
    <p:sldId id="273" r:id="rId24"/>
    <p:sldId id="276" r:id="rId25"/>
    <p:sldId id="277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2CEF3B-A037-46D0-B02C-1428F07E9383}" type="datetimeFigureOut">
              <a:rPr lang="en-US" dirty="0"/>
              <a:t>1/12/2020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59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1/12/2020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28676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1/12/2020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1/12/2020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pPr/>
              <a:t>1/12/2020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96DFF08F-DC6B-4601-B491-B0F83F6DD2DA}" type="datetimeFigureOut">
              <a:rPr lang="en-US" dirty="0"/>
              <a:pPr/>
              <a:t>1/12/2020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1/12/2020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6DFF08F-DC6B-4601-B491-B0F83F6DD2DA}" type="datetimeFigureOut">
              <a:rPr lang="en-US" dirty="0"/>
              <a:pPr/>
              <a:t>1/12/2020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odoer-dev" TargetMode="External"/><Relationship Id="rId2" Type="http://schemas.openxmlformats.org/officeDocument/2006/relationships/hyperlink" Target="https://evening-shore-57346.herokuapp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7" Type="http://schemas.openxmlformats.org/officeDocument/2006/relationships/image" Target="../media/image10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3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213658" y="758952"/>
            <a:ext cx="9942022" cy="1884495"/>
          </a:xfrm>
        </p:spPr>
        <p:txBody>
          <a:bodyPr/>
          <a:lstStyle/>
          <a:p>
            <a:pPr algn="ctr"/>
            <a:r>
              <a:rPr lang="en-US" dirty="0" err="1" smtClean="0"/>
              <a:t>Todoer</a:t>
            </a:r>
            <a:r>
              <a:rPr lang="en-US" dirty="0" smtClean="0"/>
              <a:t>-dev</a:t>
            </a:r>
            <a:endParaRPr lang="en-US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pPr algn="ctr"/>
            <a:r>
              <a:rPr lang="ru-RU" dirty="0" smtClean="0"/>
              <a:t>Презентация</a:t>
            </a:r>
            <a:endParaRPr lang="en-US" dirty="0"/>
          </a:p>
          <a:p>
            <a:r>
              <a:rPr lang="en-US" dirty="0"/>
              <a:t/>
            </a:r>
            <a:br>
              <a:rPr lang="en-US" dirty="0"/>
            </a:b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16471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/>
          <p:cNvSpPr>
            <a:spLocks noGrp="1"/>
          </p:cNvSpPr>
          <p:nvPr>
            <p:ph type="title"/>
          </p:nvPr>
        </p:nvSpPr>
        <p:spPr>
          <a:xfrm>
            <a:off x="399012" y="199505"/>
            <a:ext cx="2626822" cy="847899"/>
          </a:xfrm>
        </p:spPr>
        <p:txBody>
          <a:bodyPr>
            <a:normAutofit/>
          </a:bodyPr>
          <a:lstStyle/>
          <a:p>
            <a:r>
              <a:rPr lang="en-US" dirty="0" smtClean="0"/>
              <a:t>Start page</a:t>
            </a:r>
            <a:endParaRPr lang="ru-RU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00600" y="1662237"/>
            <a:ext cx="6492875" cy="3397001"/>
          </a:xfrm>
        </p:spPr>
      </p:pic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399012" y="1047405"/>
            <a:ext cx="3258588" cy="5257800"/>
          </a:xfrm>
        </p:spPr>
        <p:txBody>
          <a:bodyPr>
            <a:normAutofit/>
          </a:bodyPr>
          <a:lstStyle/>
          <a:p>
            <a:r>
              <a:rPr lang="ru-RU" dirty="0" smtClean="0"/>
              <a:t>После того как мы зашли на сайт под своим логином и паролем, мы видим аккуратную и минималистическую страничку для заметок. Дизайн всего сайта был продуман высококвалифицированными специалистами.</a:t>
            </a:r>
          </a:p>
          <a:p>
            <a:r>
              <a:rPr lang="ru-RU" dirty="0" smtClean="0"/>
              <a:t>Как повторял на протяжении своей карьеры архитектор Людвиг </a:t>
            </a:r>
            <a:r>
              <a:rPr lang="ru-RU" dirty="0" err="1" smtClean="0"/>
              <a:t>Мис</a:t>
            </a:r>
            <a:r>
              <a:rPr lang="ru-RU" dirty="0" smtClean="0"/>
              <a:t> </a:t>
            </a:r>
            <a:r>
              <a:rPr lang="ru-RU" dirty="0" err="1" smtClean="0"/>
              <a:t>ван</a:t>
            </a:r>
            <a:r>
              <a:rPr lang="ru-RU" dirty="0" smtClean="0"/>
              <a:t> дер </a:t>
            </a:r>
            <a:r>
              <a:rPr lang="ru-RU" dirty="0" err="1" smtClean="0"/>
              <a:t>Роэ</a:t>
            </a:r>
            <a:r>
              <a:rPr lang="en-US" dirty="0" smtClean="0"/>
              <a:t>: “</a:t>
            </a:r>
            <a:r>
              <a:rPr lang="ru-RU" dirty="0" smtClean="0"/>
              <a:t>Меньше-больше</a:t>
            </a:r>
            <a:r>
              <a:rPr lang="en-US" dirty="0" smtClean="0"/>
              <a:t>”</a:t>
            </a:r>
            <a:r>
              <a:rPr lang="ru-RU" dirty="0" smtClean="0"/>
              <a:t>. Минимализм – это один из подходов к творческим начинаниям, который уходит своими корнями в архитектуру и искусство 20-го века.</a:t>
            </a:r>
          </a:p>
          <a:p>
            <a:r>
              <a:rPr lang="ru-RU" dirty="0" smtClean="0"/>
              <a:t>Чем менее громоздкое оформление, тем более разборчивы будут наши заметки.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08338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1305098" y="758952"/>
            <a:ext cx="9850582" cy="2333383"/>
          </a:xfrm>
        </p:spPr>
        <p:txBody>
          <a:bodyPr/>
          <a:lstStyle/>
          <a:p>
            <a:pPr algn="r"/>
            <a:r>
              <a:rPr lang="en-US" dirty="0" smtClean="0"/>
              <a:t>Explanations</a:t>
            </a:r>
            <a:endParaRPr lang="ru-RU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040" y="171450"/>
            <a:ext cx="4364181" cy="4145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634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Текст 6"/>
          <p:cNvSpPr>
            <a:spLocks noGrp="1"/>
          </p:cNvSpPr>
          <p:nvPr>
            <p:ph type="body" sz="half" idx="2"/>
          </p:nvPr>
        </p:nvSpPr>
        <p:spPr>
          <a:xfrm>
            <a:off x="374073" y="1388225"/>
            <a:ext cx="3283527" cy="4916979"/>
          </a:xfrm>
        </p:spPr>
        <p:txBody>
          <a:bodyPr/>
          <a:lstStyle/>
          <a:p>
            <a:pPr marL="342900" indent="-342900">
              <a:buAutoNum type="arabicPeriod"/>
            </a:pPr>
            <a:r>
              <a:rPr lang="ru-RU" dirty="0" smtClean="0"/>
              <a:t>Для того чтобы добавить нашу первую заметку, мы должны ввести её в поле </a:t>
            </a:r>
            <a:r>
              <a:rPr lang="en-US" dirty="0" smtClean="0"/>
              <a:t>“</a:t>
            </a:r>
            <a:r>
              <a:rPr lang="en-US" sz="1800" i="1" dirty="0" smtClean="0"/>
              <a:t>Add task to All</a:t>
            </a:r>
            <a:r>
              <a:rPr lang="en-US" dirty="0" smtClean="0"/>
              <a:t>” </a:t>
            </a:r>
            <a:r>
              <a:rPr lang="ru-RU" dirty="0" smtClean="0"/>
              <a:t>и нажать </a:t>
            </a:r>
            <a:r>
              <a:rPr lang="en-US" dirty="0" smtClean="0"/>
              <a:t>Enter.</a:t>
            </a:r>
            <a:endParaRPr lang="ru-RU" dirty="0" smtClean="0"/>
          </a:p>
          <a:p>
            <a:pPr marL="342900" indent="-342900">
              <a:buAutoNum type="arabicPeriod"/>
            </a:pPr>
            <a:r>
              <a:rPr lang="ru-RU" dirty="0" smtClean="0"/>
              <a:t>После чего заметка попадает в наш лист, где мы можем её увидеть.</a:t>
            </a:r>
          </a:p>
          <a:p>
            <a:pPr marL="342900" indent="-342900">
              <a:buAutoNum type="arabicPeriod"/>
            </a:pPr>
            <a:endParaRPr lang="ru-RU" dirty="0"/>
          </a:p>
        </p:txBody>
      </p:sp>
      <p:pic>
        <p:nvPicPr>
          <p:cNvPr id="11" name="Объект 10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15743" y="1030778"/>
            <a:ext cx="8065289" cy="2435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765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Текст 6"/>
          <p:cNvSpPr>
            <a:spLocks noGrp="1"/>
          </p:cNvSpPr>
          <p:nvPr>
            <p:ph type="body" sz="half" idx="2"/>
          </p:nvPr>
        </p:nvSpPr>
        <p:spPr>
          <a:xfrm>
            <a:off x="374073" y="1388225"/>
            <a:ext cx="3283527" cy="4916979"/>
          </a:xfrm>
        </p:spPr>
        <p:txBody>
          <a:bodyPr/>
          <a:lstStyle/>
          <a:p>
            <a:r>
              <a:rPr lang="ru-RU" dirty="0" smtClean="0">
                <a:solidFill>
                  <a:schemeClr val="bg1"/>
                </a:solidFill>
              </a:rPr>
              <a:t>3. </a:t>
            </a:r>
            <a:r>
              <a:rPr lang="ru-RU" dirty="0" smtClean="0"/>
              <a:t>Если мы захотим добавить нашу заметку в избранное, то следует нажать на звёздочку и тогда заметка переместится в раздел </a:t>
            </a:r>
            <a:r>
              <a:rPr lang="en-US" dirty="0" smtClean="0"/>
              <a:t>“</a:t>
            </a:r>
            <a:r>
              <a:rPr lang="en-US" sz="1800" dirty="0" smtClean="0"/>
              <a:t>Starred”</a:t>
            </a:r>
            <a:r>
              <a:rPr lang="en-US" dirty="0" smtClean="0"/>
              <a:t>.</a:t>
            </a:r>
          </a:p>
          <a:p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89624" y="2099354"/>
            <a:ext cx="8022598" cy="2294312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1259" y="216131"/>
            <a:ext cx="2510963" cy="1883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204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/>
              <a:t>Раздел</a:t>
            </a:r>
            <a:r>
              <a:rPr lang="en-US" dirty="0" smtClean="0"/>
              <a:t> “</a:t>
            </a:r>
            <a:r>
              <a:rPr lang="en-US" sz="6000" i="1" dirty="0" smtClean="0"/>
              <a:t>Starred</a:t>
            </a:r>
            <a:r>
              <a:rPr lang="en-US" dirty="0" smtClean="0"/>
              <a:t>”</a:t>
            </a:r>
            <a:endParaRPr lang="ru-RU" dirty="0"/>
          </a:p>
        </p:txBody>
      </p:sp>
      <p:sp>
        <p:nvSpPr>
          <p:cNvPr id="13" name="TextBox 12"/>
          <p:cNvSpPr txBox="1"/>
          <p:nvPr/>
        </p:nvSpPr>
        <p:spPr>
          <a:xfrm>
            <a:off x="1096963" y="2776862"/>
            <a:ext cx="516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До</a:t>
            </a:r>
            <a:r>
              <a:rPr lang="en-US" dirty="0" smtClean="0"/>
              <a:t>:</a:t>
            </a:r>
            <a:endParaRPr lang="ru-RU" dirty="0"/>
          </a:p>
        </p:txBody>
      </p:sp>
      <p:sp>
        <p:nvSpPr>
          <p:cNvPr id="14" name="TextBox 13"/>
          <p:cNvSpPr txBox="1"/>
          <p:nvPr/>
        </p:nvSpPr>
        <p:spPr>
          <a:xfrm>
            <a:off x="6218238" y="2820623"/>
            <a:ext cx="843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После</a:t>
            </a:r>
            <a:r>
              <a:rPr lang="en-US" dirty="0" smtClean="0"/>
              <a:t>:</a:t>
            </a:r>
            <a:endParaRPr lang="ru-RU" dirty="0"/>
          </a:p>
        </p:txBody>
      </p:sp>
      <p:pic>
        <p:nvPicPr>
          <p:cNvPr id="3" name="Объект 2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096963" y="3091447"/>
            <a:ext cx="4938712" cy="1532357"/>
          </a:xfrm>
          <a:prstGeom prst="rect">
            <a:avLst/>
          </a:prstGeom>
        </p:spPr>
      </p:pic>
      <p:pic>
        <p:nvPicPr>
          <p:cNvPr id="6" name="Объект 5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218238" y="3121554"/>
            <a:ext cx="4937125" cy="1472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396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Текст 6"/>
          <p:cNvSpPr>
            <a:spLocks noGrp="1"/>
          </p:cNvSpPr>
          <p:nvPr>
            <p:ph type="body" sz="half" idx="2"/>
          </p:nvPr>
        </p:nvSpPr>
        <p:spPr>
          <a:xfrm>
            <a:off x="374073" y="1388225"/>
            <a:ext cx="3283527" cy="4916979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4</a:t>
            </a:r>
            <a:r>
              <a:rPr lang="ru-RU" dirty="0" smtClean="0">
                <a:solidFill>
                  <a:schemeClr val="bg1"/>
                </a:solidFill>
              </a:rPr>
              <a:t>. </a:t>
            </a:r>
            <a:r>
              <a:rPr lang="ru-RU" dirty="0" smtClean="0"/>
              <a:t>Добавим ещё пару заметок и перейдём во вкладку </a:t>
            </a:r>
            <a:r>
              <a:rPr lang="en-US" dirty="0" smtClean="0"/>
              <a:t>“</a:t>
            </a:r>
            <a:r>
              <a:rPr lang="en-US" sz="1800" i="1" dirty="0" smtClean="0"/>
              <a:t>Active</a:t>
            </a:r>
            <a:r>
              <a:rPr lang="en-US" dirty="0" smtClean="0"/>
              <a:t>”</a:t>
            </a:r>
            <a:r>
              <a:rPr lang="ru-RU" dirty="0" smtClean="0"/>
              <a:t>.</a:t>
            </a:r>
          </a:p>
          <a:p>
            <a:r>
              <a:rPr lang="ru-RU" dirty="0" smtClean="0"/>
              <a:t>Тут по названию понятно, что данная вкладка нужна чтобы отслеживать активные заметки.</a:t>
            </a:r>
            <a:endParaRPr lang="en-US" dirty="0" smtClean="0"/>
          </a:p>
          <a:p>
            <a:endParaRPr lang="ru-RU" dirty="0"/>
          </a:p>
        </p:txBody>
      </p:sp>
      <p:pic>
        <p:nvPicPr>
          <p:cNvPr id="11" name="Объект 10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85458" y="872303"/>
            <a:ext cx="7905240" cy="2436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787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Текст 6"/>
          <p:cNvSpPr>
            <a:spLocks noGrp="1"/>
          </p:cNvSpPr>
          <p:nvPr>
            <p:ph type="body" sz="half" idx="2"/>
          </p:nvPr>
        </p:nvSpPr>
        <p:spPr>
          <a:xfrm>
            <a:off x="374073" y="1388225"/>
            <a:ext cx="3283527" cy="4916979"/>
          </a:xfrm>
        </p:spPr>
        <p:txBody>
          <a:bodyPr/>
          <a:lstStyle/>
          <a:p>
            <a:pPr marL="342900" indent="-342900">
              <a:buAutoNum type="arabicPeriod" startAt="5"/>
            </a:pPr>
            <a:r>
              <a:rPr lang="ru-RU" dirty="0" smtClean="0"/>
              <a:t>Если мы хотим как либо изменить какую-то заметку, то нам надо на неё нажать.</a:t>
            </a:r>
            <a:r>
              <a:rPr lang="ru-RU" dirty="0"/>
              <a:t> </a:t>
            </a:r>
            <a:r>
              <a:rPr lang="ru-RU" dirty="0" smtClean="0"/>
              <a:t>       После нажатия открывается окно с настройкой выбранной отметки.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62075" y="802178"/>
            <a:ext cx="8069209" cy="2884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455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Текст 6"/>
          <p:cNvSpPr>
            <a:spLocks noGrp="1"/>
          </p:cNvSpPr>
          <p:nvPr>
            <p:ph type="body" sz="half" idx="2"/>
          </p:nvPr>
        </p:nvSpPr>
        <p:spPr>
          <a:xfrm>
            <a:off x="374073" y="1388225"/>
            <a:ext cx="3283527" cy="4916979"/>
          </a:xfrm>
        </p:spPr>
        <p:txBody>
          <a:bodyPr/>
          <a:lstStyle/>
          <a:p>
            <a:r>
              <a:rPr lang="ru-RU" dirty="0" smtClean="0">
                <a:solidFill>
                  <a:schemeClr val="bg1"/>
                </a:solidFill>
              </a:rPr>
              <a:t>5.1. </a:t>
            </a:r>
            <a:r>
              <a:rPr lang="ru-RU" dirty="0" smtClean="0"/>
              <a:t>Если заметка выполнена и мы хотим перенести в раздел </a:t>
            </a:r>
            <a:r>
              <a:rPr lang="en-US" dirty="0" smtClean="0"/>
              <a:t>“</a:t>
            </a:r>
            <a:r>
              <a:rPr lang="en-US" sz="1800" i="1" dirty="0" smtClean="0"/>
              <a:t>Completed</a:t>
            </a:r>
            <a:r>
              <a:rPr lang="en-US" dirty="0" smtClean="0"/>
              <a:t>”</a:t>
            </a:r>
            <a:r>
              <a:rPr lang="ru-RU" dirty="0" smtClean="0"/>
              <a:t>, то нам надо поставить галочку в квадратике.</a:t>
            </a:r>
          </a:p>
          <a:p>
            <a:endParaRPr lang="ru-RU" dirty="0"/>
          </a:p>
        </p:txBody>
      </p:sp>
      <p:pic>
        <p:nvPicPr>
          <p:cNvPr id="3" name="Объект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13350" y="755650"/>
            <a:ext cx="5667375" cy="521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400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Раздел </a:t>
            </a:r>
            <a:r>
              <a:rPr lang="en-US" dirty="0" smtClean="0"/>
              <a:t>“</a:t>
            </a:r>
            <a:r>
              <a:rPr lang="en-US" sz="4000" i="1" dirty="0" smtClean="0"/>
              <a:t>Completed</a:t>
            </a:r>
            <a:r>
              <a:rPr lang="en-US" dirty="0" smtClean="0"/>
              <a:t>”</a:t>
            </a:r>
            <a:endParaRPr lang="ru-RU" dirty="0"/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14" y="452760"/>
            <a:ext cx="11975330" cy="3674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360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Текст 6"/>
          <p:cNvSpPr>
            <a:spLocks noGrp="1"/>
          </p:cNvSpPr>
          <p:nvPr>
            <p:ph type="body" sz="half" idx="2"/>
          </p:nvPr>
        </p:nvSpPr>
        <p:spPr>
          <a:xfrm>
            <a:off x="374073" y="1388225"/>
            <a:ext cx="3283527" cy="4916979"/>
          </a:xfrm>
        </p:spPr>
        <p:txBody>
          <a:bodyPr/>
          <a:lstStyle/>
          <a:p>
            <a:r>
              <a:rPr lang="ru-RU" dirty="0" smtClean="0">
                <a:solidFill>
                  <a:schemeClr val="bg1"/>
                </a:solidFill>
              </a:rPr>
              <a:t>5.1. </a:t>
            </a:r>
            <a:r>
              <a:rPr lang="ru-RU" dirty="0" smtClean="0"/>
              <a:t>Если заметка выполнена и мы хотим перенести в раздел </a:t>
            </a:r>
            <a:r>
              <a:rPr lang="en-US" dirty="0" smtClean="0"/>
              <a:t>“</a:t>
            </a:r>
            <a:r>
              <a:rPr lang="en-US" sz="1800" i="1" dirty="0" smtClean="0"/>
              <a:t>Completed</a:t>
            </a:r>
            <a:r>
              <a:rPr lang="en-US" dirty="0" smtClean="0"/>
              <a:t>”</a:t>
            </a:r>
            <a:r>
              <a:rPr lang="ru-RU" dirty="0" smtClean="0"/>
              <a:t>, то нам надо поставить галочку в квадратике.</a:t>
            </a:r>
          </a:p>
          <a:p>
            <a:r>
              <a:rPr lang="ru-RU" dirty="0" smtClean="0">
                <a:solidFill>
                  <a:schemeClr val="bg1"/>
                </a:solidFill>
              </a:rPr>
              <a:t>5.2.</a:t>
            </a:r>
            <a:r>
              <a:rPr lang="ru-RU" dirty="0" smtClean="0"/>
              <a:t> Если нам нужно поставить соответствующую дату, то надо нажать на </a:t>
            </a:r>
            <a:r>
              <a:rPr lang="en-US" dirty="0" smtClean="0"/>
              <a:t>“</a:t>
            </a:r>
            <a:r>
              <a:rPr lang="en-US" sz="1800" i="1" dirty="0" smtClean="0"/>
              <a:t>Select due date</a:t>
            </a:r>
            <a:r>
              <a:rPr lang="en-US" dirty="0" smtClean="0"/>
              <a:t>”.</a:t>
            </a:r>
            <a:endParaRPr lang="ru-RU" dirty="0" smtClean="0"/>
          </a:p>
          <a:p>
            <a:endParaRPr lang="ru-RU" dirty="0"/>
          </a:p>
        </p:txBody>
      </p:sp>
      <p:pic>
        <p:nvPicPr>
          <p:cNvPr id="3" name="Объект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13350" y="755650"/>
            <a:ext cx="5667375" cy="5210175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4552" y="1744206"/>
            <a:ext cx="7913716" cy="5014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05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88720" y="1753985"/>
            <a:ext cx="9966960" cy="411510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3600" b="1" dirty="0" err="1"/>
              <a:t>Todoer</a:t>
            </a:r>
            <a:r>
              <a:rPr lang="ru-RU" dirty="0"/>
              <a:t> - </a:t>
            </a:r>
            <a:r>
              <a:rPr lang="ru-RU" sz="2400" dirty="0"/>
              <a:t>это сайт предназначенный для создания заметок пользователями, их сортировки по собственным категориям, добавлением в </a:t>
            </a:r>
            <a:r>
              <a:rPr lang="ru-RU" sz="2400" dirty="0" smtClean="0"/>
              <a:t>избранное,</a:t>
            </a:r>
            <a:r>
              <a:rPr lang="en-US" sz="2400" dirty="0" smtClean="0"/>
              <a:t> </a:t>
            </a:r>
            <a:r>
              <a:rPr lang="ru-RU" sz="2400" dirty="0" smtClean="0"/>
              <a:t>изменением </a:t>
            </a:r>
            <a:r>
              <a:rPr lang="ru-RU" sz="2400" dirty="0"/>
              <a:t>в любое время и удалением</a:t>
            </a:r>
            <a:r>
              <a:rPr lang="ru-RU" sz="2400" dirty="0" smtClean="0"/>
              <a:t>.</a:t>
            </a:r>
            <a:endParaRPr lang="en-US" sz="2400" dirty="0" smtClean="0"/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endParaRPr lang="ru-RU" sz="2400" dirty="0" smtClean="0"/>
          </a:p>
          <a:p>
            <a:pPr marL="0" indent="0">
              <a:buNone/>
            </a:pPr>
            <a:endParaRPr lang="ru-RU" sz="2400" dirty="0"/>
          </a:p>
          <a:p>
            <a:pPr marL="0" indent="0">
              <a:buNone/>
            </a:pPr>
            <a:r>
              <a:rPr lang="en-US" sz="2400" dirty="0" err="1" smtClean="0"/>
              <a:t>Url</a:t>
            </a:r>
            <a:r>
              <a:rPr lang="en-US" sz="2400" dirty="0"/>
              <a:t> </a:t>
            </a:r>
            <a:r>
              <a:rPr lang="ru-RU" sz="2400" dirty="0" smtClean="0"/>
              <a:t>сайта</a:t>
            </a:r>
            <a:r>
              <a:rPr lang="en-US" sz="2400" dirty="0" smtClean="0"/>
              <a:t>: </a:t>
            </a:r>
            <a:r>
              <a:rPr lang="en-US" dirty="0">
                <a:hlinkClick r:id="rId2"/>
              </a:rPr>
              <a:t>https://evening-shore-57346.herokuapp.com</a:t>
            </a:r>
            <a:r>
              <a:rPr lang="en-US" dirty="0" smtClean="0">
                <a:hlinkClick r:id="rId2"/>
              </a:rPr>
              <a:t>/</a:t>
            </a:r>
            <a:endParaRPr lang="ru-RU" dirty="0" smtClean="0"/>
          </a:p>
          <a:p>
            <a:pPr marL="0" indent="0">
              <a:buNone/>
            </a:pPr>
            <a:r>
              <a:rPr lang="en-US" dirty="0" err="1" smtClean="0"/>
              <a:t>Github</a:t>
            </a:r>
            <a:r>
              <a:rPr lang="en-US" dirty="0"/>
              <a:t>: </a:t>
            </a:r>
            <a:r>
              <a:rPr lang="en-US" dirty="0">
                <a:hlinkClick r:id="rId3"/>
              </a:rPr>
              <a:t>https://github.com/todoer-dev</a:t>
            </a:r>
            <a:endParaRPr lang="en-US" dirty="0" smtClean="0"/>
          </a:p>
          <a:p>
            <a:pPr marL="0" indent="0">
              <a:buNone/>
            </a:pPr>
            <a:endParaRPr lang="ru-RU" sz="2400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1082" y="3099849"/>
            <a:ext cx="4277715" cy="2203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513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Текст 6"/>
          <p:cNvSpPr>
            <a:spLocks noGrp="1"/>
          </p:cNvSpPr>
          <p:nvPr>
            <p:ph type="body" sz="half" idx="2"/>
          </p:nvPr>
        </p:nvSpPr>
        <p:spPr>
          <a:xfrm>
            <a:off x="374073" y="1388225"/>
            <a:ext cx="3283527" cy="4916979"/>
          </a:xfrm>
        </p:spPr>
        <p:txBody>
          <a:bodyPr/>
          <a:lstStyle/>
          <a:p>
            <a:r>
              <a:rPr lang="ru-RU" dirty="0" smtClean="0">
                <a:solidFill>
                  <a:schemeClr val="bg1"/>
                </a:solidFill>
              </a:rPr>
              <a:t>5.1. </a:t>
            </a:r>
            <a:r>
              <a:rPr lang="ru-RU" dirty="0" smtClean="0"/>
              <a:t>Если заметка выполнена и мы хотим перенести в раздел </a:t>
            </a:r>
            <a:r>
              <a:rPr lang="en-US" dirty="0" smtClean="0"/>
              <a:t>“</a:t>
            </a:r>
            <a:r>
              <a:rPr lang="en-US" sz="1800" i="1" dirty="0" smtClean="0"/>
              <a:t>Completed</a:t>
            </a:r>
            <a:r>
              <a:rPr lang="en-US" dirty="0" smtClean="0"/>
              <a:t>”</a:t>
            </a:r>
            <a:r>
              <a:rPr lang="ru-RU" dirty="0" smtClean="0"/>
              <a:t>, то нам надо поставить галочку в квадратике.</a:t>
            </a:r>
          </a:p>
          <a:p>
            <a:r>
              <a:rPr lang="ru-RU" dirty="0" smtClean="0">
                <a:solidFill>
                  <a:schemeClr val="bg1"/>
                </a:solidFill>
              </a:rPr>
              <a:t>5.2.</a:t>
            </a:r>
            <a:r>
              <a:rPr lang="ru-RU" dirty="0" smtClean="0"/>
              <a:t> Если нам нужно поставить соответствующую дату, то надо нажать на </a:t>
            </a:r>
            <a:r>
              <a:rPr lang="en-US" dirty="0" smtClean="0"/>
              <a:t>“</a:t>
            </a:r>
            <a:r>
              <a:rPr lang="en-US" sz="1800" i="1" dirty="0" smtClean="0"/>
              <a:t>Select due date</a:t>
            </a:r>
            <a:r>
              <a:rPr lang="en-US" dirty="0" smtClean="0"/>
              <a:t>”.</a:t>
            </a:r>
            <a:endParaRPr lang="ru-RU" dirty="0" smtClean="0"/>
          </a:p>
          <a:p>
            <a:r>
              <a:rPr lang="ru-RU" dirty="0" smtClean="0">
                <a:solidFill>
                  <a:schemeClr val="bg1"/>
                </a:solidFill>
              </a:rPr>
              <a:t>5.3.</a:t>
            </a:r>
            <a:r>
              <a:rPr lang="ru-RU" dirty="0" smtClean="0"/>
              <a:t> В данном разделе мы можем добавить описание к нашей заметке.</a:t>
            </a:r>
          </a:p>
          <a:p>
            <a:endParaRPr lang="ru-RU" dirty="0"/>
          </a:p>
        </p:txBody>
      </p:sp>
      <p:pic>
        <p:nvPicPr>
          <p:cNvPr id="3" name="Объект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13350" y="755650"/>
            <a:ext cx="5667375" cy="521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48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Текст 6"/>
          <p:cNvSpPr>
            <a:spLocks noGrp="1"/>
          </p:cNvSpPr>
          <p:nvPr>
            <p:ph type="body" sz="half" idx="2"/>
          </p:nvPr>
        </p:nvSpPr>
        <p:spPr>
          <a:xfrm>
            <a:off x="374073" y="1388225"/>
            <a:ext cx="3283527" cy="4916979"/>
          </a:xfrm>
        </p:spPr>
        <p:txBody>
          <a:bodyPr/>
          <a:lstStyle/>
          <a:p>
            <a:r>
              <a:rPr lang="ru-RU" dirty="0" smtClean="0">
                <a:solidFill>
                  <a:schemeClr val="bg1"/>
                </a:solidFill>
              </a:rPr>
              <a:t>5.1. </a:t>
            </a:r>
            <a:r>
              <a:rPr lang="ru-RU" dirty="0" smtClean="0"/>
              <a:t>Если заметка выполнена и мы хотим перенести в раздел </a:t>
            </a:r>
            <a:r>
              <a:rPr lang="en-US" dirty="0" smtClean="0"/>
              <a:t>“</a:t>
            </a:r>
            <a:r>
              <a:rPr lang="en-US" sz="1800" i="1" dirty="0" smtClean="0"/>
              <a:t>Completed</a:t>
            </a:r>
            <a:r>
              <a:rPr lang="en-US" dirty="0" smtClean="0"/>
              <a:t>”</a:t>
            </a:r>
            <a:r>
              <a:rPr lang="ru-RU" dirty="0" smtClean="0"/>
              <a:t>, то нам надо поставить галочку в квадратике.</a:t>
            </a:r>
          </a:p>
          <a:p>
            <a:r>
              <a:rPr lang="ru-RU" dirty="0" smtClean="0">
                <a:solidFill>
                  <a:schemeClr val="bg1"/>
                </a:solidFill>
              </a:rPr>
              <a:t>5.2.</a:t>
            </a:r>
            <a:r>
              <a:rPr lang="ru-RU" dirty="0" smtClean="0"/>
              <a:t> Если нам нужно поставить соответствующую дату, то надо нажать на </a:t>
            </a:r>
            <a:r>
              <a:rPr lang="en-US" dirty="0" smtClean="0"/>
              <a:t>“</a:t>
            </a:r>
            <a:r>
              <a:rPr lang="en-US" sz="1800" i="1" dirty="0" smtClean="0"/>
              <a:t>Select due date</a:t>
            </a:r>
            <a:r>
              <a:rPr lang="en-US" dirty="0" smtClean="0"/>
              <a:t>”.</a:t>
            </a:r>
            <a:endParaRPr lang="ru-RU" dirty="0" smtClean="0"/>
          </a:p>
          <a:p>
            <a:r>
              <a:rPr lang="ru-RU" dirty="0" smtClean="0">
                <a:solidFill>
                  <a:schemeClr val="bg1"/>
                </a:solidFill>
              </a:rPr>
              <a:t>5.3.</a:t>
            </a:r>
            <a:r>
              <a:rPr lang="ru-RU" dirty="0" smtClean="0"/>
              <a:t> В данном разделе мы можем добавить описание к нашей заметке.</a:t>
            </a:r>
          </a:p>
          <a:p>
            <a:r>
              <a:rPr lang="ru-RU" dirty="0" smtClean="0">
                <a:solidFill>
                  <a:schemeClr val="bg1"/>
                </a:solidFill>
              </a:rPr>
              <a:t>5.4.</a:t>
            </a:r>
            <a:r>
              <a:rPr lang="ru-RU" dirty="0" smtClean="0"/>
              <a:t> Если мы хотим добавить заметку в отдельный раздел, то нам стоит написать его название в </a:t>
            </a:r>
            <a:r>
              <a:rPr lang="en-US" dirty="0" smtClean="0"/>
              <a:t>“</a:t>
            </a:r>
            <a:r>
              <a:rPr lang="en-US" sz="1800" i="1" dirty="0" smtClean="0"/>
              <a:t>Add new label</a:t>
            </a:r>
            <a:r>
              <a:rPr lang="en-US" dirty="0" smtClean="0"/>
              <a:t>”</a:t>
            </a:r>
            <a:r>
              <a:rPr lang="ru-RU" dirty="0" smtClean="0"/>
              <a:t> и нажать на </a:t>
            </a:r>
            <a:r>
              <a:rPr lang="en-US" dirty="0" smtClean="0"/>
              <a:t>Enter</a:t>
            </a:r>
            <a:r>
              <a:rPr lang="ru-RU" dirty="0" smtClean="0"/>
              <a:t>.</a:t>
            </a:r>
          </a:p>
          <a:p>
            <a:endParaRPr lang="ru-RU" dirty="0"/>
          </a:p>
        </p:txBody>
      </p:sp>
      <p:pic>
        <p:nvPicPr>
          <p:cNvPr id="3" name="Объект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13350" y="755650"/>
            <a:ext cx="5667375" cy="521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364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Заголовок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Функция </a:t>
            </a:r>
            <a:r>
              <a:rPr lang="en-US" dirty="0" smtClean="0"/>
              <a:t>“</a:t>
            </a:r>
            <a:r>
              <a:rPr lang="en-US" sz="4000" i="1" dirty="0" smtClean="0"/>
              <a:t>Add new label</a:t>
            </a:r>
            <a:r>
              <a:rPr lang="en-US" dirty="0" smtClean="0"/>
              <a:t>”</a:t>
            </a:r>
            <a:endParaRPr lang="ru-RU" dirty="0"/>
          </a:p>
        </p:txBody>
      </p:sp>
      <p:pic>
        <p:nvPicPr>
          <p:cNvPr id="15" name="Объект 14"/>
          <p:cNvPicPr>
            <a:picLocks noGrp="1" noChangeAspect="1"/>
          </p:cNvPicPr>
          <p:nvPr>
            <p:ph sz="half" idx="4294967295"/>
          </p:nvPr>
        </p:nvPicPr>
        <p:blipFill>
          <a:blip r:embed="rId2"/>
          <a:stretch>
            <a:fillRect/>
          </a:stretch>
        </p:blipFill>
        <p:spPr>
          <a:xfrm>
            <a:off x="1097280" y="2412934"/>
            <a:ext cx="8199293" cy="2540517"/>
          </a:xfrm>
          <a:prstGeom prst="rect">
            <a:avLst/>
          </a:prstGeom>
        </p:spPr>
      </p:pic>
      <p:pic>
        <p:nvPicPr>
          <p:cNvPr id="19" name="Рисунок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" y="99753"/>
            <a:ext cx="6071235" cy="2229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469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Текст 6"/>
          <p:cNvSpPr>
            <a:spLocks noGrp="1"/>
          </p:cNvSpPr>
          <p:nvPr>
            <p:ph type="body" sz="half" idx="2"/>
          </p:nvPr>
        </p:nvSpPr>
        <p:spPr>
          <a:xfrm>
            <a:off x="374073" y="1388225"/>
            <a:ext cx="3283527" cy="4916979"/>
          </a:xfrm>
        </p:spPr>
        <p:txBody>
          <a:bodyPr/>
          <a:lstStyle/>
          <a:p>
            <a:r>
              <a:rPr lang="ru-RU" dirty="0" smtClean="0">
                <a:solidFill>
                  <a:schemeClr val="bg1"/>
                </a:solidFill>
              </a:rPr>
              <a:t>5.1. </a:t>
            </a:r>
            <a:r>
              <a:rPr lang="ru-RU" dirty="0" smtClean="0"/>
              <a:t>Если заметка выполнена и мы хотим перенести в раздел </a:t>
            </a:r>
            <a:r>
              <a:rPr lang="en-US" dirty="0" smtClean="0"/>
              <a:t>“Completed”</a:t>
            </a:r>
            <a:r>
              <a:rPr lang="ru-RU" dirty="0" smtClean="0"/>
              <a:t>, то нам надо поставить галочку в квадратике.</a:t>
            </a:r>
          </a:p>
          <a:p>
            <a:r>
              <a:rPr lang="ru-RU" dirty="0" smtClean="0">
                <a:solidFill>
                  <a:schemeClr val="bg1"/>
                </a:solidFill>
              </a:rPr>
              <a:t>5.2.</a:t>
            </a:r>
            <a:r>
              <a:rPr lang="ru-RU" dirty="0" smtClean="0"/>
              <a:t> Если нам нужно поставить соответствующую дату, то надо нажать на </a:t>
            </a:r>
            <a:r>
              <a:rPr lang="en-US" dirty="0" smtClean="0"/>
              <a:t>“Select due date”.</a:t>
            </a:r>
            <a:endParaRPr lang="ru-RU" dirty="0" smtClean="0"/>
          </a:p>
          <a:p>
            <a:r>
              <a:rPr lang="ru-RU" dirty="0" smtClean="0">
                <a:solidFill>
                  <a:schemeClr val="bg1"/>
                </a:solidFill>
              </a:rPr>
              <a:t>5.3.</a:t>
            </a:r>
            <a:r>
              <a:rPr lang="ru-RU" dirty="0" smtClean="0"/>
              <a:t> В данном разделе мы можем добавить описание к нашей заметке.</a:t>
            </a:r>
          </a:p>
          <a:p>
            <a:r>
              <a:rPr lang="ru-RU" dirty="0" smtClean="0">
                <a:solidFill>
                  <a:schemeClr val="bg1"/>
                </a:solidFill>
              </a:rPr>
              <a:t>5.4.</a:t>
            </a:r>
            <a:r>
              <a:rPr lang="ru-RU" dirty="0" smtClean="0"/>
              <a:t> Если мы хотим добавить заметку в отдельный раздел, то нам стоит написать его название в </a:t>
            </a:r>
            <a:r>
              <a:rPr lang="en-US" dirty="0" smtClean="0"/>
              <a:t>“Add new label”</a:t>
            </a:r>
            <a:r>
              <a:rPr lang="ru-RU" dirty="0" smtClean="0"/>
              <a:t> и нажать на </a:t>
            </a:r>
            <a:r>
              <a:rPr lang="en-US" dirty="0" smtClean="0"/>
              <a:t>Enter</a:t>
            </a:r>
            <a:r>
              <a:rPr lang="ru-RU" dirty="0" smtClean="0"/>
              <a:t>.</a:t>
            </a:r>
          </a:p>
          <a:p>
            <a:r>
              <a:rPr lang="ru-RU" dirty="0" smtClean="0">
                <a:solidFill>
                  <a:schemeClr val="bg1"/>
                </a:solidFill>
              </a:rPr>
              <a:t>5.5.</a:t>
            </a:r>
            <a:r>
              <a:rPr lang="ru-RU" dirty="0" smtClean="0"/>
              <a:t> Тут мы можем сохранить</a:t>
            </a:r>
            <a:r>
              <a:rPr lang="en-US" dirty="0" smtClean="0"/>
              <a:t>/</a:t>
            </a:r>
            <a:r>
              <a:rPr lang="ru-RU" dirty="0" smtClean="0"/>
              <a:t>добавить в избранное</a:t>
            </a:r>
            <a:r>
              <a:rPr lang="en-US" dirty="0" smtClean="0"/>
              <a:t>/</a:t>
            </a:r>
            <a:r>
              <a:rPr lang="ru-RU" dirty="0" smtClean="0"/>
              <a:t>удалить заметку.</a:t>
            </a:r>
            <a:endParaRPr lang="en-US" dirty="0" smtClean="0"/>
          </a:p>
          <a:p>
            <a:endParaRPr lang="ru-RU" dirty="0"/>
          </a:p>
        </p:txBody>
      </p:sp>
      <p:pic>
        <p:nvPicPr>
          <p:cNvPr id="3" name="Объект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13350" y="755650"/>
            <a:ext cx="5667375" cy="521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035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Текст 6"/>
          <p:cNvSpPr>
            <a:spLocks noGrp="1"/>
          </p:cNvSpPr>
          <p:nvPr>
            <p:ph type="body" sz="half" idx="2"/>
          </p:nvPr>
        </p:nvSpPr>
        <p:spPr>
          <a:xfrm>
            <a:off x="374073" y="1388225"/>
            <a:ext cx="3283527" cy="4916979"/>
          </a:xfrm>
        </p:spPr>
        <p:txBody>
          <a:bodyPr/>
          <a:lstStyle/>
          <a:p>
            <a:r>
              <a:rPr lang="ru-RU" dirty="0" smtClean="0">
                <a:solidFill>
                  <a:schemeClr val="bg1"/>
                </a:solidFill>
              </a:rPr>
              <a:t>6. </a:t>
            </a:r>
            <a:r>
              <a:rPr lang="ru-RU" dirty="0" smtClean="0"/>
              <a:t>Выход из аккаунта тут.</a:t>
            </a:r>
            <a:endParaRPr lang="ru-RU" dirty="0"/>
          </a:p>
        </p:txBody>
      </p:sp>
      <p:pic>
        <p:nvPicPr>
          <p:cNvPr id="9" name="Объект 8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45934" y="802178"/>
            <a:ext cx="7980286" cy="2813858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972" y="1758257"/>
            <a:ext cx="3613727" cy="2686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885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title"/>
          </p:nvPr>
        </p:nvSpPr>
        <p:spPr>
          <a:xfrm>
            <a:off x="1097280" y="4754880"/>
            <a:ext cx="10113645" cy="1143000"/>
          </a:xfrm>
        </p:spPr>
        <p:txBody>
          <a:bodyPr/>
          <a:lstStyle/>
          <a:p>
            <a:r>
              <a:rPr lang="ru-RU" sz="8000" b="1" dirty="0" smtClean="0"/>
              <a:t>Спасибо за внимание!!! </a:t>
            </a:r>
            <a:endParaRPr lang="ru-RU" sz="8000" b="1" dirty="0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3915" y="119149"/>
            <a:ext cx="5651500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354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2800" dirty="0" smtClean="0"/>
              <a:t>Frontend</a:t>
            </a:r>
            <a:r>
              <a:rPr lang="en-US" dirty="0" smtClean="0"/>
              <a:t> – </a:t>
            </a:r>
            <a:r>
              <a:rPr lang="ru-RU" dirty="0" smtClean="0"/>
              <a:t>для разработки пользовательского интерфейса использовалась </a:t>
            </a:r>
            <a:r>
              <a:rPr lang="en-US" dirty="0" err="1" smtClean="0"/>
              <a:t>javascript</a:t>
            </a:r>
            <a:r>
              <a:rPr lang="en-US" dirty="0" smtClean="0"/>
              <a:t>-</a:t>
            </a:r>
            <a:r>
              <a:rPr lang="ru-RU" dirty="0" smtClean="0"/>
              <a:t>библиотека </a:t>
            </a:r>
            <a:r>
              <a:rPr lang="en-US" sz="2600" b="1" dirty="0" smtClean="0"/>
              <a:t>React</a:t>
            </a:r>
            <a:r>
              <a:rPr lang="en-US" dirty="0" smtClean="0"/>
              <a:t>.</a:t>
            </a:r>
            <a:r>
              <a:rPr lang="ru-RU" dirty="0" smtClean="0"/>
              <a:t> </a:t>
            </a:r>
            <a:r>
              <a:rPr lang="ru-RU" dirty="0" err="1" smtClean="0"/>
              <a:t>React</a:t>
            </a:r>
            <a:r>
              <a:rPr lang="ru-RU" dirty="0" smtClean="0"/>
              <a:t> разрабатывается и поддерживается </a:t>
            </a:r>
            <a:r>
              <a:rPr lang="en-US" dirty="0" smtClean="0"/>
              <a:t>Facebook, Instagram</a:t>
            </a:r>
            <a:r>
              <a:rPr lang="ru-RU" dirty="0" smtClean="0"/>
              <a:t> и сообществом отдельных разработчиков и корпораций.</a:t>
            </a:r>
            <a:r>
              <a:rPr lang="en-US" dirty="0" smtClean="0"/>
              <a:t> </a:t>
            </a:r>
            <a:r>
              <a:rPr lang="ru-RU" dirty="0" err="1" smtClean="0"/>
              <a:t>React</a:t>
            </a:r>
            <a:r>
              <a:rPr lang="ru-RU" dirty="0" smtClean="0"/>
              <a:t> может использоваться для разработки одностраничных и мобильных приложений. Его цель — предоставить высокую скорость, простоту и масштабируемость. В качестве библиотеки для разработки пользовательских интерфейсов </a:t>
            </a:r>
            <a:r>
              <a:rPr lang="ru-RU" dirty="0" err="1" smtClean="0"/>
              <a:t>React</a:t>
            </a:r>
            <a:r>
              <a:rPr lang="ru-RU" dirty="0" smtClean="0"/>
              <a:t> часто используется с другими библиотеками, такими как </a:t>
            </a:r>
            <a:r>
              <a:rPr lang="en-US" dirty="0" err="1" smtClean="0"/>
              <a:t>Redux</a:t>
            </a:r>
            <a:r>
              <a:rPr lang="ru-RU" dirty="0" smtClean="0"/>
              <a:t>.</a:t>
            </a:r>
          </a:p>
          <a:p>
            <a:r>
              <a:rPr lang="en-US" sz="2800" dirty="0" smtClean="0"/>
              <a:t>Backend </a:t>
            </a:r>
            <a:r>
              <a:rPr lang="en-US" dirty="0" smtClean="0"/>
              <a:t>– </a:t>
            </a:r>
            <a:r>
              <a:rPr lang="ru-RU" dirty="0" smtClean="0"/>
              <a:t>для написания серверной части использовался </a:t>
            </a:r>
            <a:r>
              <a:rPr lang="ru-RU" dirty="0" err="1" smtClean="0"/>
              <a:t>яп</a:t>
            </a:r>
            <a:r>
              <a:rPr lang="ru-RU" dirty="0" smtClean="0"/>
              <a:t> </a:t>
            </a:r>
            <a:r>
              <a:rPr lang="en-US" dirty="0" smtClean="0"/>
              <a:t>Ruby.</a:t>
            </a:r>
            <a:r>
              <a:rPr lang="ru-RU" dirty="0" smtClean="0"/>
              <a:t> </a:t>
            </a:r>
            <a:r>
              <a:rPr lang="ru-RU" sz="2600" b="1" dirty="0" err="1"/>
              <a:t>Ruby</a:t>
            </a:r>
            <a:r>
              <a:rPr lang="ru-RU" dirty="0"/>
              <a:t> </a:t>
            </a:r>
            <a:r>
              <a:rPr lang="ru-RU" dirty="0" smtClean="0"/>
              <a:t>—</a:t>
            </a:r>
            <a:r>
              <a:rPr lang="ru-RU" dirty="0"/>
              <a:t> динамический, рефлективный, интерпретируемый высокоуровневый язык </a:t>
            </a:r>
            <a:r>
              <a:rPr lang="ru-RU" dirty="0" smtClean="0"/>
              <a:t>программирования. </a:t>
            </a:r>
            <a:r>
              <a:rPr lang="ru-RU" dirty="0"/>
              <a:t>Язык обладает независимой от операционной системы реализацией </a:t>
            </a:r>
            <a:r>
              <a:rPr lang="ru-RU" dirty="0" err="1" smtClean="0"/>
              <a:t>многопоточности</a:t>
            </a:r>
            <a:r>
              <a:rPr lang="ru-RU" dirty="0" smtClean="0"/>
              <a:t>, </a:t>
            </a:r>
            <a:r>
              <a:rPr lang="ru-RU" dirty="0"/>
              <a:t>сильной динамической типизацией, сборщиком мусора и многими другими </a:t>
            </a:r>
            <a:r>
              <a:rPr lang="ru-RU" dirty="0" smtClean="0"/>
              <a:t>возможностями. </a:t>
            </a:r>
            <a:r>
              <a:rPr lang="ru-RU" dirty="0"/>
              <a:t>По особенностям синтаксиса он близок к языкам </a:t>
            </a:r>
            <a:r>
              <a:rPr lang="en-US" dirty="0" smtClean="0"/>
              <a:t>Perl</a:t>
            </a:r>
            <a:r>
              <a:rPr lang="ru-RU" dirty="0"/>
              <a:t> и </a:t>
            </a:r>
            <a:r>
              <a:rPr lang="en-US" dirty="0" smtClean="0"/>
              <a:t>Eiffel</a:t>
            </a:r>
            <a:r>
              <a:rPr lang="ru-RU" dirty="0" smtClean="0"/>
              <a:t>, </a:t>
            </a:r>
            <a:r>
              <a:rPr lang="ru-RU" dirty="0"/>
              <a:t>по объектно-ориентированному подходу — к </a:t>
            </a:r>
            <a:r>
              <a:rPr lang="en-US" dirty="0" smtClean="0"/>
              <a:t>Smalltalk</a:t>
            </a:r>
            <a:r>
              <a:rPr lang="ru-RU" dirty="0" smtClean="0"/>
              <a:t>. </a:t>
            </a:r>
            <a:r>
              <a:rPr lang="ru-RU" dirty="0"/>
              <a:t>Также некоторые черты языка взяты из </a:t>
            </a:r>
            <a:r>
              <a:rPr lang="en-US" dirty="0" smtClean="0"/>
              <a:t>Python</a:t>
            </a:r>
            <a:r>
              <a:rPr lang="ru-RU" dirty="0" smtClean="0"/>
              <a:t>,</a:t>
            </a:r>
            <a:r>
              <a:rPr lang="ru-RU" dirty="0"/>
              <a:t> </a:t>
            </a:r>
            <a:r>
              <a:rPr lang="en-US" dirty="0" smtClean="0"/>
              <a:t>Lisp</a:t>
            </a:r>
            <a:r>
              <a:rPr lang="ru-RU" dirty="0" smtClean="0"/>
              <a:t>,</a:t>
            </a:r>
            <a:r>
              <a:rPr lang="ru-RU" dirty="0"/>
              <a:t> </a:t>
            </a:r>
            <a:r>
              <a:rPr lang="en-US" dirty="0" smtClean="0"/>
              <a:t>Dylan</a:t>
            </a:r>
            <a:r>
              <a:rPr lang="ru-RU" dirty="0"/>
              <a:t> и </a:t>
            </a:r>
            <a:r>
              <a:rPr lang="ru-RU" dirty="0" err="1" smtClean="0"/>
              <a:t>Клу</a:t>
            </a:r>
            <a:r>
              <a:rPr lang="ru-RU" dirty="0" smtClean="0"/>
              <a:t>. Кроссплатформенная</a:t>
            </a:r>
            <a:r>
              <a:rPr lang="ru-RU" dirty="0"/>
              <a:t> реализация интерпретатора языка является полностью </a:t>
            </a:r>
            <a:r>
              <a:rPr lang="ru-RU" dirty="0" smtClean="0"/>
              <a:t>свободной.</a:t>
            </a:r>
          </a:p>
          <a:p>
            <a:r>
              <a:rPr lang="ru-RU" dirty="0" smtClean="0"/>
              <a:t>В качестве </a:t>
            </a:r>
            <a:r>
              <a:rPr lang="en-US" dirty="0" err="1" smtClean="0"/>
              <a:t>Paas</a:t>
            </a:r>
            <a:r>
              <a:rPr lang="en-US" dirty="0" smtClean="0"/>
              <a:t>-</a:t>
            </a:r>
            <a:r>
              <a:rPr lang="ru-RU" dirty="0" smtClean="0"/>
              <a:t>платформы использовалась </a:t>
            </a:r>
            <a:r>
              <a:rPr lang="en-US" b="1" dirty="0" err="1" smtClean="0"/>
              <a:t>Heroku</a:t>
            </a:r>
            <a:r>
              <a:rPr lang="ru-RU" sz="1800" dirty="0" smtClean="0"/>
              <a:t>, которая поддерживает язык программирования </a:t>
            </a:r>
            <a:r>
              <a:rPr lang="en-US" sz="1800" dirty="0" smtClean="0"/>
              <a:t>Ruby</a:t>
            </a:r>
            <a:r>
              <a:rPr lang="ru-RU" sz="1800" dirty="0"/>
              <a:t>.</a:t>
            </a:r>
            <a:endParaRPr lang="ru-RU" dirty="0"/>
          </a:p>
          <a:p>
            <a:endParaRPr lang="en-US" sz="2800" dirty="0" smtClean="0"/>
          </a:p>
          <a:p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0671" y="3778914"/>
            <a:ext cx="743210" cy="74321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3691" y="872836"/>
            <a:ext cx="2199736" cy="155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177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SUPER TEAM</a:t>
            </a:r>
            <a:endParaRPr lang="ru-RU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3900" y="1796387"/>
            <a:ext cx="7145159" cy="4022725"/>
          </a:xfrm>
        </p:spPr>
      </p:pic>
    </p:spTree>
    <p:extLst>
      <p:ext uri="{BB962C8B-B14F-4D97-AF65-F5344CB8AC3E}">
        <p14:creationId xmlns:p14="http://schemas.microsoft.com/office/powerpoint/2010/main" val="2221637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Текст 5"/>
          <p:cNvSpPr>
            <a:spLocks noGrp="1"/>
          </p:cNvSpPr>
          <p:nvPr>
            <p:ph type="body" sz="half" idx="2"/>
          </p:nvPr>
        </p:nvSpPr>
        <p:spPr>
          <a:xfrm>
            <a:off x="423949" y="1612669"/>
            <a:ext cx="3266902" cy="4983480"/>
          </a:xfrm>
        </p:spPr>
        <p:txBody>
          <a:bodyPr/>
          <a:lstStyle/>
          <a:p>
            <a:r>
              <a:rPr lang="ru-RU" dirty="0" smtClean="0"/>
              <a:t>Мария </a:t>
            </a:r>
            <a:r>
              <a:rPr lang="ru-RU" dirty="0" err="1" smtClean="0"/>
              <a:t>Ситкина</a:t>
            </a:r>
            <a:r>
              <a:rPr lang="ru-RU" dirty="0" smtClean="0"/>
              <a:t> - </a:t>
            </a:r>
            <a:r>
              <a:rPr lang="en-US" dirty="0"/>
              <a:t>project manager/product </a:t>
            </a:r>
            <a:r>
              <a:rPr lang="en-US" dirty="0" smtClean="0"/>
              <a:t>owner</a:t>
            </a:r>
          </a:p>
          <a:p>
            <a:r>
              <a:rPr lang="ru-RU" dirty="0" smtClean="0"/>
              <a:t>Константин Костенко – </a:t>
            </a:r>
            <a:r>
              <a:rPr lang="ru-RU" dirty="0" err="1" smtClean="0"/>
              <a:t>тест</a:t>
            </a:r>
            <a:r>
              <a:rPr lang="ru-RU" dirty="0" err="1"/>
              <a:t>и</a:t>
            </a:r>
            <a:r>
              <a:rPr lang="ru-RU" dirty="0" err="1" smtClean="0"/>
              <a:t>ровщик</a:t>
            </a:r>
            <a:endParaRPr lang="ru-RU" dirty="0" smtClean="0"/>
          </a:p>
          <a:p>
            <a:r>
              <a:rPr lang="ru-RU" dirty="0" smtClean="0"/>
              <a:t>Павел </a:t>
            </a:r>
            <a:r>
              <a:rPr lang="ru-RU" dirty="0" err="1" smtClean="0"/>
              <a:t>Мосейчук</a:t>
            </a:r>
            <a:r>
              <a:rPr lang="ru-RU" dirty="0" smtClean="0"/>
              <a:t> – </a:t>
            </a:r>
            <a:r>
              <a:rPr lang="en-US" dirty="0" smtClean="0"/>
              <a:t>front dev</a:t>
            </a:r>
            <a:endParaRPr lang="ru-RU" dirty="0" smtClean="0"/>
          </a:p>
          <a:p>
            <a:r>
              <a:rPr lang="ru-RU" dirty="0" smtClean="0"/>
              <a:t>Юрий Макаревич – </a:t>
            </a:r>
            <a:r>
              <a:rPr lang="en-US" dirty="0" smtClean="0"/>
              <a:t>back dev</a:t>
            </a:r>
            <a:endParaRPr lang="ru-RU" dirty="0" smtClean="0"/>
          </a:p>
          <a:p>
            <a:r>
              <a:rPr lang="ru-RU" dirty="0" err="1" smtClean="0"/>
              <a:t>Одод</a:t>
            </a:r>
            <a:r>
              <a:rPr lang="ru-RU" dirty="0" smtClean="0"/>
              <a:t> Михаил Юрьевич – </a:t>
            </a:r>
            <a:r>
              <a:rPr lang="en-US" dirty="0" smtClean="0"/>
              <a:t>sales manager.</a:t>
            </a:r>
            <a:r>
              <a:rPr lang="ru-RU" dirty="0"/>
              <a:t> </a:t>
            </a:r>
            <a:endParaRPr lang="ru-RU" dirty="0" smtClean="0"/>
          </a:p>
          <a:p>
            <a:r>
              <a:rPr lang="ru-RU" dirty="0" smtClean="0"/>
              <a:t>Алексей Воронов – </a:t>
            </a:r>
            <a:r>
              <a:rPr lang="en-US" dirty="0" smtClean="0"/>
              <a:t>business analyst</a:t>
            </a:r>
            <a:endParaRPr lang="ru-RU" dirty="0" smtClean="0"/>
          </a:p>
          <a:p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1746" y="222061"/>
            <a:ext cx="1527154" cy="1018917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1746" y="1496291"/>
            <a:ext cx="1527154" cy="2036206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8968" y="4006734"/>
            <a:ext cx="1539932" cy="2053243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9795" y="1495880"/>
            <a:ext cx="1525871" cy="2036617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5734" y="4006734"/>
            <a:ext cx="1539932" cy="2053242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5734" y="222061"/>
            <a:ext cx="1526916" cy="1014564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480560" y="544677"/>
            <a:ext cx="771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Маша</a:t>
            </a:r>
            <a:endParaRPr lang="ru-RU" dirty="0"/>
          </a:p>
        </p:txBody>
      </p:sp>
      <p:sp>
        <p:nvSpPr>
          <p:cNvPr id="16" name="TextBox 15"/>
          <p:cNvSpPr txBox="1"/>
          <p:nvPr/>
        </p:nvSpPr>
        <p:spPr>
          <a:xfrm>
            <a:off x="7946967" y="2327351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Юра</a:t>
            </a:r>
            <a:endParaRPr lang="ru-RU" dirty="0"/>
          </a:p>
        </p:txBody>
      </p:sp>
      <p:sp>
        <p:nvSpPr>
          <p:cNvPr id="17" name="TextBox 16"/>
          <p:cNvSpPr txBox="1"/>
          <p:nvPr/>
        </p:nvSpPr>
        <p:spPr>
          <a:xfrm>
            <a:off x="4480560" y="4848689"/>
            <a:ext cx="718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Паша</a:t>
            </a:r>
            <a:endParaRPr lang="ru-RU" dirty="0"/>
          </a:p>
        </p:txBody>
      </p:sp>
      <p:sp>
        <p:nvSpPr>
          <p:cNvPr id="18" name="TextBox 17"/>
          <p:cNvSpPr txBox="1"/>
          <p:nvPr/>
        </p:nvSpPr>
        <p:spPr>
          <a:xfrm>
            <a:off x="7946967" y="4844531"/>
            <a:ext cx="720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Лёша</a:t>
            </a:r>
            <a:endParaRPr lang="ru-RU" dirty="0"/>
          </a:p>
        </p:txBody>
      </p:sp>
      <p:sp>
        <p:nvSpPr>
          <p:cNvPr id="19" name="TextBox 18"/>
          <p:cNvSpPr txBox="1"/>
          <p:nvPr/>
        </p:nvSpPr>
        <p:spPr>
          <a:xfrm>
            <a:off x="4480560" y="2327351"/>
            <a:ext cx="724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Костя</a:t>
            </a:r>
            <a:endParaRPr lang="ru-RU" dirty="0"/>
          </a:p>
        </p:txBody>
      </p:sp>
      <p:sp>
        <p:nvSpPr>
          <p:cNvPr id="20" name="TextBox 19"/>
          <p:cNvSpPr txBox="1"/>
          <p:nvPr/>
        </p:nvSpPr>
        <p:spPr>
          <a:xfrm>
            <a:off x="7946967" y="544677"/>
            <a:ext cx="958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Михаил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59450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344978"/>
          </a:xfrm>
        </p:spPr>
        <p:txBody>
          <a:bodyPr/>
          <a:lstStyle/>
          <a:p>
            <a:r>
              <a:rPr lang="ru-RU" dirty="0" smtClean="0"/>
              <a:t>Проведение проектной работы</a:t>
            </a:r>
            <a:endParaRPr lang="ru-RU" dirty="0"/>
          </a:p>
        </p:txBody>
      </p:sp>
      <p:sp>
        <p:nvSpPr>
          <p:cNvPr id="7" name="Текст 6"/>
          <p:cNvSpPr>
            <a:spLocks noGrp="1"/>
          </p:cNvSpPr>
          <p:nvPr>
            <p:ph type="body" sz="half" idx="2"/>
          </p:nvPr>
        </p:nvSpPr>
        <p:spPr>
          <a:xfrm>
            <a:off x="1097280" y="5419898"/>
            <a:ext cx="10113264" cy="1081486"/>
          </a:xfrm>
        </p:spPr>
        <p:txBody>
          <a:bodyPr>
            <a:normAutofit lnSpcReduction="10000"/>
          </a:bodyPr>
          <a:lstStyle/>
          <a:p>
            <a:r>
              <a:rPr lang="ru-RU" dirty="0" smtClean="0"/>
              <a:t>Для того чтобы создать проект </a:t>
            </a:r>
            <a:r>
              <a:rPr lang="en-US" dirty="0" err="1" smtClean="0"/>
              <a:t>todoer</a:t>
            </a:r>
            <a:r>
              <a:rPr lang="en-US" dirty="0" smtClean="0"/>
              <a:t> </a:t>
            </a:r>
            <a:r>
              <a:rPr lang="ru-RU" dirty="0" smtClean="0"/>
              <a:t>команда прошла через этапы</a:t>
            </a:r>
            <a:r>
              <a:rPr lang="en-US" dirty="0" smtClean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Постановка целей и задач 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Создание, проработка технического задания (ТЗ) на разработку </a:t>
            </a:r>
            <a:endParaRPr lang="ru-RU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err="1" smtClean="0"/>
              <a:t>Прототипирование</a:t>
            </a:r>
            <a:endParaRPr lang="en-US" dirty="0" smtClean="0"/>
          </a:p>
          <a:p>
            <a:endParaRPr lang="ru-RU" dirty="0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5719156" cy="4975989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0255" y="-1"/>
            <a:ext cx="2881745" cy="3232993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9156" y="0"/>
            <a:ext cx="3591100" cy="2465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9006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1305098" y="758952"/>
            <a:ext cx="9850582" cy="2333383"/>
          </a:xfrm>
        </p:spPr>
        <p:txBody>
          <a:bodyPr/>
          <a:lstStyle/>
          <a:p>
            <a:pPr algn="r"/>
            <a:r>
              <a:rPr lang="en-US" dirty="0" smtClean="0"/>
              <a:t>Start page </a:t>
            </a:r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4697" y="213245"/>
            <a:ext cx="5418859" cy="40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50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357446" y="307571"/>
            <a:ext cx="3300153" cy="756458"/>
          </a:xfrm>
        </p:spPr>
        <p:txBody>
          <a:bodyPr/>
          <a:lstStyle/>
          <a:p>
            <a:r>
              <a:rPr lang="ru-RU" b="1" dirty="0" smtClean="0"/>
              <a:t>Авторизация</a:t>
            </a:r>
            <a:r>
              <a:rPr lang="ru-RU" dirty="0" smtClean="0"/>
              <a:t> </a:t>
            </a:r>
            <a:endParaRPr lang="ru-RU" dirty="0"/>
          </a:p>
        </p:txBody>
      </p:sp>
      <p:pic>
        <p:nvPicPr>
          <p:cNvPr id="7" name="Объект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79623" y="1263535"/>
            <a:ext cx="8065231" cy="4330930"/>
          </a:xfrm>
          <a:prstGeom prst="rect">
            <a:avLst/>
          </a:prstGeom>
        </p:spPr>
      </p:pic>
      <p:sp>
        <p:nvSpPr>
          <p:cNvPr id="6" name="Текст 5"/>
          <p:cNvSpPr>
            <a:spLocks noGrp="1"/>
          </p:cNvSpPr>
          <p:nvPr>
            <p:ph type="body" sz="half" idx="2"/>
          </p:nvPr>
        </p:nvSpPr>
        <p:spPr>
          <a:xfrm>
            <a:off x="357446" y="1263535"/>
            <a:ext cx="3300154" cy="5041669"/>
          </a:xfrm>
        </p:spPr>
        <p:txBody>
          <a:bodyPr/>
          <a:lstStyle/>
          <a:p>
            <a:r>
              <a:rPr lang="ru-RU" dirty="0" smtClean="0"/>
              <a:t>При входе на сайт  у нас открывается окно с авторизацией пользователя.</a:t>
            </a:r>
          </a:p>
          <a:p>
            <a:r>
              <a:rPr lang="ru-RU" dirty="0" smtClean="0"/>
              <a:t>Если у вас нет </a:t>
            </a:r>
            <a:r>
              <a:rPr lang="ru-RU" sz="1600" b="1" dirty="0" err="1" smtClean="0"/>
              <a:t>Todoer</a:t>
            </a:r>
            <a:r>
              <a:rPr lang="ru-RU" sz="1600" b="1" dirty="0" smtClean="0"/>
              <a:t>-</a:t>
            </a:r>
            <a:r>
              <a:rPr lang="ru-RU" dirty="0" smtClean="0"/>
              <a:t>аккаунта, то вы можете создать его, нажав на </a:t>
            </a:r>
            <a:r>
              <a:rPr lang="en-US" dirty="0"/>
              <a:t> </a:t>
            </a:r>
            <a:r>
              <a:rPr lang="en-US" dirty="0" smtClean="0"/>
              <a:t> “</a:t>
            </a:r>
            <a:r>
              <a:rPr lang="en-US" sz="1800" i="1" dirty="0" smtClean="0"/>
              <a:t>Don’t have an account</a:t>
            </a:r>
            <a:r>
              <a:rPr lang="ru-RU" sz="1800" i="1" dirty="0" smtClean="0"/>
              <a:t>?</a:t>
            </a:r>
            <a:r>
              <a:rPr lang="en-US" sz="1800" i="1" dirty="0" smtClean="0"/>
              <a:t> Sign Up</a:t>
            </a:r>
            <a:r>
              <a:rPr lang="en-US" dirty="0" smtClean="0"/>
              <a:t>”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60903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i="1" dirty="0"/>
              <a:t>Don’t have an account</a:t>
            </a:r>
            <a:r>
              <a:rPr lang="ru-RU" i="1" dirty="0"/>
              <a:t>?</a:t>
            </a:r>
            <a:r>
              <a:rPr lang="en-US" i="1" dirty="0"/>
              <a:t> Sign Up</a:t>
            </a:r>
            <a:endParaRPr lang="ru-RU" dirty="0"/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7131" y="233450"/>
            <a:ext cx="5943600" cy="444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890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Ретро">
  <a:themeElements>
    <a:clrScheme name="Другая 8">
      <a:dk1>
        <a:sysClr val="windowText" lastClr="000000"/>
      </a:dk1>
      <a:lt1>
        <a:srgbClr val="FFB7F1"/>
      </a:lt1>
      <a:dk2>
        <a:srgbClr val="344068"/>
      </a:dk2>
      <a:lt2>
        <a:srgbClr val="D9E0E6"/>
      </a:lt2>
      <a:accent1>
        <a:srgbClr val="FFB7F1"/>
      </a:accent1>
      <a:accent2>
        <a:srgbClr val="6BC8EB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252</TotalTime>
  <Words>662</Words>
  <Application>Microsoft Office PowerPoint</Application>
  <PresentationFormat>Широкоэкранный</PresentationFormat>
  <Paragraphs>68</Paragraphs>
  <Slides>25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25</vt:i4>
      </vt:variant>
    </vt:vector>
  </HeadingPairs>
  <TitlesOfParts>
    <vt:vector size="29" baseType="lpstr">
      <vt:lpstr>Arial</vt:lpstr>
      <vt:lpstr>Calibri</vt:lpstr>
      <vt:lpstr>Calibri Light</vt:lpstr>
      <vt:lpstr>Ретро</vt:lpstr>
      <vt:lpstr>Todoer-dev</vt:lpstr>
      <vt:lpstr>Презентация PowerPoint</vt:lpstr>
      <vt:lpstr>Презентация PowerPoint</vt:lpstr>
      <vt:lpstr>SUPER TEAM</vt:lpstr>
      <vt:lpstr>Презентация PowerPoint</vt:lpstr>
      <vt:lpstr>Проведение проектной работы</vt:lpstr>
      <vt:lpstr>Start page </vt:lpstr>
      <vt:lpstr>Авторизация </vt:lpstr>
      <vt:lpstr>Don’t have an account? Sign Up</vt:lpstr>
      <vt:lpstr>Start page</vt:lpstr>
      <vt:lpstr>Explanations</vt:lpstr>
      <vt:lpstr>Презентация PowerPoint</vt:lpstr>
      <vt:lpstr>Презентация PowerPoint</vt:lpstr>
      <vt:lpstr>Раздел “Starred”</vt:lpstr>
      <vt:lpstr>Презентация PowerPoint</vt:lpstr>
      <vt:lpstr>Презентация PowerPoint</vt:lpstr>
      <vt:lpstr>Презентация PowerPoint</vt:lpstr>
      <vt:lpstr>Раздел “Completed”</vt:lpstr>
      <vt:lpstr>Презентация PowerPoint</vt:lpstr>
      <vt:lpstr>Презентация PowerPoint</vt:lpstr>
      <vt:lpstr>Презентация PowerPoint</vt:lpstr>
      <vt:lpstr>Функция “Add new label”</vt:lpstr>
      <vt:lpstr>Презентация PowerPoint</vt:lpstr>
      <vt:lpstr>Презентация PowerPoint</vt:lpstr>
      <vt:lpstr>Спасибо за внимание!!!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Todoer-dev</dc:title>
  <dc:creator>admin</dc:creator>
  <cp:lastModifiedBy>admin</cp:lastModifiedBy>
  <cp:revision>32</cp:revision>
  <dcterms:created xsi:type="dcterms:W3CDTF">2020-01-06T13:04:24Z</dcterms:created>
  <dcterms:modified xsi:type="dcterms:W3CDTF">2020-01-12T20:06:20Z</dcterms:modified>
</cp:coreProperties>
</file>